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64" r:id="rId6"/>
    <p:sldId id="257" r:id="rId7"/>
    <p:sldId id="263" r:id="rId8"/>
    <p:sldId id="258" r:id="rId9"/>
    <p:sldId id="260" r:id="rId10"/>
    <p:sldId id="261" r:id="rId11"/>
    <p:sldId id="259" r:id="rId12"/>
    <p:sldId id="262" r:id="rId13"/>
  </p:sldIdLst>
  <p:sldSz cx="12192000" cy="6858000"/>
  <p:notesSz cx="6858000" cy="9144000"/>
  <p:embeddedFontLst>
    <p:embeddedFont>
      <p:font typeface="Libre Franklin" pitchFamily="2" charset="0"/>
      <p:regular r:id="rId15"/>
      <p:bold r:id="rId16"/>
      <p:italic r:id="rId17"/>
      <p:boldItalic r:id="rId18"/>
    </p:embeddedFont>
    <p:embeddedFont>
      <p:font typeface="Libre Franklin Thin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iCYJW3S762O4BuxpSo3js+7Cm1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C16AE5-49BB-CD83-F35C-8B6E441A27F8}" v="181" dt="2023-09-27T01:24:32.448"/>
    <p1510:client id="{98BD2B6B-F0F2-5D61-59EC-C9B03354A6BB}" v="6" dt="2023-09-28T12:11:36.889"/>
    <p1510:client id="{CEBB92F8-02BE-A0C1-35A2-1258BF604FB2}" v="470" dt="2023-09-27T13:52:17.142"/>
    <p1510:client id="{E65A567F-A75A-EE8C-3143-AC1349F6B1B3}" v="5" dt="2022-09-13T13:39:27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071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140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828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42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629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612753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60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sym typeface="Libre Franklin"/>
              </a:rPr>
              <a:t>Welcome</a:t>
            </a:r>
            <a:endParaRPr lang="en-US" b="1" dirty="0">
              <a:solidFill>
                <a:srgbClr val="0475BC"/>
              </a:solidFill>
              <a:latin typeface="Libre Franklin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3999" y="3961244"/>
            <a:ext cx="5277854" cy="95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Franciscan Day of Caring</a:t>
            </a:r>
            <a:endParaRPr sz="3200" dirty="0"/>
          </a:p>
        </p:txBody>
      </p:sp>
      <p:sp>
        <p:nvSpPr>
          <p:cNvPr id="86" name="Google Shape;86;p1"/>
          <p:cNvSpPr/>
          <p:nvPr/>
        </p:nvSpPr>
        <p:spPr>
          <a:xfrm rot="-3823518">
            <a:off x="5941473" y="1360349"/>
            <a:ext cx="9660757" cy="5938277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1589878">
            <a:off x="7502089" y="-1032165"/>
            <a:ext cx="298884" cy="8627055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 rot="5400000">
            <a:off x="2965704" y="2315911"/>
            <a:ext cx="50291" cy="2700301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3889" y="4717952"/>
            <a:ext cx="4616393" cy="2596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Logo, icon&#10;&#10;Description automatically generated"/>
          <p:cNvPicPr preferRelativeResize="0"/>
          <p:nvPr/>
        </p:nvPicPr>
        <p:blipFill rotWithShape="1">
          <a:blip r:embed="rId4">
            <a:alphaModFix amt="20000"/>
          </a:blip>
          <a:srcRect l="20937"/>
          <a:stretch/>
        </p:blipFill>
        <p:spPr>
          <a:xfrm>
            <a:off x="5971189" y="-2581151"/>
            <a:ext cx="14616873" cy="11291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612753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60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Reflection Questions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3999" y="3961244"/>
            <a:ext cx="5277854" cy="95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Franciscan Day of Caring</a:t>
            </a:r>
            <a:endParaRPr sz="3200" dirty="0"/>
          </a:p>
        </p:txBody>
      </p:sp>
      <p:sp>
        <p:nvSpPr>
          <p:cNvPr id="86" name="Google Shape;86;p1"/>
          <p:cNvSpPr/>
          <p:nvPr/>
        </p:nvSpPr>
        <p:spPr>
          <a:xfrm rot="-3823518">
            <a:off x="5941473" y="1360349"/>
            <a:ext cx="9660757" cy="5938277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1589878">
            <a:off x="7502089" y="-1032165"/>
            <a:ext cx="298884" cy="8627055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 rot="5400000">
            <a:off x="2965704" y="2315911"/>
            <a:ext cx="50291" cy="2700301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3889" y="4717952"/>
            <a:ext cx="4616393" cy="2596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Logo, icon&#10;&#10;Description automatically generated"/>
          <p:cNvPicPr preferRelativeResize="0"/>
          <p:nvPr/>
        </p:nvPicPr>
        <p:blipFill rotWithShape="1">
          <a:blip r:embed="rId4">
            <a:alphaModFix amt="20000"/>
          </a:blip>
          <a:srcRect l="20937"/>
          <a:stretch/>
        </p:blipFill>
        <p:spPr>
          <a:xfrm>
            <a:off x="5971189" y="-2581151"/>
            <a:ext cx="14616873" cy="112913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71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What? So What? Now What? Model</a:t>
            </a:r>
            <a:endParaRPr dirty="0"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476250" y="1637025"/>
            <a:ext cx="10972800" cy="3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0">
              <a:lnSpc>
                <a:spcPct val="100000"/>
              </a:lnSpc>
              <a:spcBef>
                <a:spcPts val="2000"/>
              </a:spcBef>
              <a:buNone/>
            </a:pPr>
            <a:r>
              <a:rPr lang="en-US" sz="3200" dirty="0">
                <a:latin typeface="Libre Franklin Thin"/>
              </a:rPr>
              <a:t>As you enjoy your lunch, please discuss the printed reflection questions in small groups (2-4 students).  </a:t>
            </a:r>
            <a:endParaRPr lang="en-US" dirty="0"/>
          </a:p>
          <a:p>
            <a:pPr marL="228600" indent="0">
              <a:lnSpc>
                <a:spcPct val="100000"/>
              </a:lnSpc>
              <a:spcBef>
                <a:spcPts val="2000"/>
              </a:spcBef>
              <a:buNone/>
            </a:pPr>
            <a:r>
              <a:rPr lang="en-US" sz="3200" dirty="0">
                <a:latin typeface="Libre Franklin Thin"/>
              </a:rPr>
              <a:t>Please be respectful and engaged and encourage each group member’s participation.  Your site leader will bring your team together to share highlights of your discussion.  </a:t>
            </a:r>
            <a:endParaRPr lang="en-US"/>
          </a:p>
          <a:p>
            <a:pPr marL="228600" indent="0">
              <a:lnSpc>
                <a:spcPct val="100000"/>
              </a:lnSpc>
              <a:spcBef>
                <a:spcPts val="2000"/>
              </a:spcBef>
              <a:buNone/>
            </a:pPr>
            <a:endParaRPr lang="en-US" sz="3200" dirty="0">
              <a:latin typeface="Libre Franklin Thin"/>
            </a:endParaRPr>
          </a:p>
        </p:txBody>
      </p:sp>
      <p:sp>
        <p:nvSpPr>
          <p:cNvPr id="97" name="Google Shape;97;p2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What? So What? Now What? Model</a:t>
            </a:r>
            <a:endParaRPr dirty="0"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476250" y="1637025"/>
            <a:ext cx="10972800" cy="3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0">
              <a:buNone/>
            </a:pPr>
            <a:r>
              <a:rPr lang="en-US" sz="3200" dirty="0">
                <a:latin typeface="Libre Franklin Thin"/>
              </a:rPr>
              <a:t>For your reflection, you used the What? So What? Now What? Reflection Model to evaluate our service experience.  </a:t>
            </a:r>
            <a:endParaRPr lang="en-US"/>
          </a:p>
          <a:p>
            <a:pPr indent="0">
              <a:buNone/>
            </a:pPr>
            <a:r>
              <a:rPr lang="en-US" sz="3200" dirty="0">
                <a:latin typeface="Libre Franklin Thin"/>
              </a:rPr>
              <a:t>This method of critical reflection helps teams evaluate a shared experience and provides an opportunity for us to learn from each other.</a:t>
            </a:r>
          </a:p>
          <a:p>
            <a:pPr marL="228600" indent="0">
              <a:lnSpc>
                <a:spcPct val="100000"/>
              </a:lnSpc>
              <a:spcBef>
                <a:spcPts val="2000"/>
              </a:spcBef>
              <a:buNone/>
            </a:pPr>
            <a:endParaRPr lang="en-US" sz="3200" dirty="0">
              <a:latin typeface="Libre Franklin Thin"/>
            </a:endParaRPr>
          </a:p>
          <a:p>
            <a:pPr marL="228600" indent="0">
              <a:lnSpc>
                <a:spcPct val="100000"/>
              </a:lnSpc>
              <a:spcBef>
                <a:spcPts val="2000"/>
              </a:spcBef>
              <a:buNone/>
            </a:pPr>
            <a:endParaRPr lang="en-US" sz="3200" dirty="0">
              <a:latin typeface="Libre Franklin Thin"/>
            </a:endParaRPr>
          </a:p>
        </p:txBody>
      </p:sp>
      <p:sp>
        <p:nvSpPr>
          <p:cNvPr id="97" name="Google Shape;97;p2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328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sym typeface="Libre Franklin"/>
              </a:rPr>
              <a:t>What?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769619" y="1690688"/>
            <a:ext cx="10652761" cy="4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355600">
              <a:lnSpc>
                <a:spcPct val="100000"/>
              </a:lnSpc>
              <a:spcBef>
                <a:spcPts val="2000"/>
              </a:spcBef>
              <a:buSzPts val="2000"/>
              <a:buFont typeface="Libre Franklin Thin"/>
              <a:buChar char="•"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What issue in our community is being addressed by our Community Partner or what population does our Community Partner serve?</a:t>
            </a:r>
          </a:p>
          <a:p>
            <a:pPr indent="-355600">
              <a:lnSpc>
                <a:spcPct val="100000"/>
              </a:lnSpc>
              <a:spcBef>
                <a:spcPts val="2000"/>
              </a:spcBef>
              <a:buSzPts val="2000"/>
              <a:buFont typeface="Libre Franklin Thin"/>
              <a:buChar char="•"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What was our role at our Community Partner today?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Libre Franklin Thin"/>
              <a:ea typeface="Libre Franklin Thin"/>
              <a:cs typeface="Libre Franklin Thin"/>
              <a:sym typeface="Libre Franklin Thi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Libre Franklin Thin"/>
              <a:ea typeface="Libre Franklin Thin"/>
              <a:cs typeface="Libre Franklin Thin"/>
              <a:sym typeface="Libre Franklin Thin"/>
            </a:endParaRPr>
          </a:p>
        </p:txBody>
      </p:sp>
      <p:sp>
        <p:nvSpPr>
          <p:cNvPr id="107" name="Google Shape;107;p3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3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 What?</a:t>
            </a:r>
            <a:endParaRPr dirty="0"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838200" y="1670250"/>
            <a:ext cx="10165080" cy="4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>
              <a:lnSpc>
                <a:spcPct val="100000"/>
              </a:lnSpc>
              <a:spcBef>
                <a:spcPts val="2000"/>
              </a:spcBef>
              <a:buSzPts val="2000"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What did you learn about your community today?</a:t>
            </a:r>
          </a:p>
          <a:p>
            <a:pPr marL="342900">
              <a:lnSpc>
                <a:spcPct val="100000"/>
              </a:lnSpc>
              <a:spcBef>
                <a:spcPts val="2000"/>
              </a:spcBef>
              <a:buSzPts val="2000"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How did the role you played today help support the Community Partner’s mission?</a:t>
            </a:r>
          </a:p>
          <a:p>
            <a:pPr marL="342900">
              <a:lnSpc>
                <a:spcPct val="100000"/>
              </a:lnSpc>
              <a:spcBef>
                <a:spcPts val="2000"/>
              </a:spcBef>
              <a:buSzPts val="2000"/>
            </a:pPr>
            <a:r>
              <a:rPr lang="en-US" sz="3200" dirty="0">
                <a:latin typeface="Libre Franklin Thin"/>
                <a:ea typeface="Libre Franklin Thin"/>
                <a:cs typeface="Libre Franklin Thin"/>
                <a:sym typeface="Libre Franklin Thin"/>
              </a:rPr>
              <a:t>How was your experience different from what you expected?</a:t>
            </a:r>
          </a:p>
          <a:p>
            <a:pPr marL="0" indent="0">
              <a:spcBef>
                <a:spcPts val="0"/>
              </a:spcBef>
              <a:buSzPts val="2000"/>
              <a:buNone/>
            </a:pPr>
            <a:endParaRPr lang="en-US" sz="2000" dirty="0">
              <a:latin typeface="Libre Franklin"/>
            </a:endParaRPr>
          </a:p>
        </p:txBody>
      </p:sp>
      <p:sp>
        <p:nvSpPr>
          <p:cNvPr id="117" name="Google Shape;117;p4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89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 What?</a:t>
            </a:r>
            <a:endParaRPr dirty="0"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838200" y="1670250"/>
            <a:ext cx="10165080" cy="4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>
              <a:lnSpc>
                <a:spcPct val="100000"/>
              </a:lnSpc>
              <a:spcBef>
                <a:spcPts val="2000"/>
              </a:spcBef>
              <a:buSzPts val="2000"/>
            </a:pPr>
            <a:r>
              <a:rPr lang="en-US" sz="3200" dirty="0">
                <a:latin typeface="Libre Franklin Thin"/>
                <a:sym typeface="Libre Franklin Thin"/>
              </a:rPr>
              <a:t>How do you think your service work has made Hilbert’s Catholic Franciscan mission and values “come alive”?</a:t>
            </a:r>
            <a:endParaRPr lang="en-US" sz="3200">
              <a:latin typeface="Libre Franklin Thin"/>
            </a:endParaRPr>
          </a:p>
          <a:p>
            <a:pPr marL="342900">
              <a:lnSpc>
                <a:spcPct val="100000"/>
              </a:lnSpc>
              <a:spcBef>
                <a:spcPts val="2000"/>
              </a:spcBef>
              <a:buSzPts val="2000"/>
            </a:pPr>
            <a:r>
              <a:rPr lang="en-US" sz="3200" dirty="0">
                <a:latin typeface="Libre Franklin Thin"/>
                <a:ea typeface="Libre Franklin Thin"/>
                <a:cs typeface="Libre Franklin Thin"/>
              </a:rPr>
              <a:t>How can you connect your service work to specific ideas or moments in the life stories of St. Francis and/or St. Clare?</a:t>
            </a:r>
            <a:endParaRPr lang="en-US" sz="3200" dirty="0">
              <a:latin typeface="Libre Franklin Thin"/>
              <a:ea typeface="Libre Franklin Thin"/>
              <a:cs typeface="Libre Franklin Thin"/>
              <a:sym typeface="Libre Franklin Thin"/>
            </a:endParaRPr>
          </a:p>
          <a:p>
            <a:pPr marL="0" indent="0">
              <a:spcBef>
                <a:spcPts val="0"/>
              </a:spcBef>
              <a:buSzPts val="2000"/>
              <a:buNone/>
            </a:pPr>
            <a:endParaRPr sz="2000" dirty="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4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181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Now What?</a:t>
            </a:r>
            <a:endParaRPr dirty="0"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838200" y="1510241"/>
            <a:ext cx="10165080" cy="4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>
              <a:lnSpc>
                <a:spcPct val="100000"/>
              </a:lnSpc>
              <a:spcBef>
                <a:spcPts val="1500"/>
              </a:spcBef>
              <a:buSzPts val="2000"/>
            </a:pPr>
            <a:r>
              <a:rPr lang="en-US" dirty="0">
                <a:latin typeface="Libre Franklin Thin"/>
                <a:ea typeface="Libre Franklin Thin"/>
                <a:cs typeface="Libre Franklin Thin"/>
                <a:sym typeface="Libre Franklin Thin"/>
              </a:rPr>
              <a:t>Consider your personal values: How did they affect your decision to join this service group, and how did you express them through your work with the Community Partner?</a:t>
            </a:r>
          </a:p>
          <a:p>
            <a:pPr marL="342900">
              <a:lnSpc>
                <a:spcPct val="100000"/>
              </a:lnSpc>
              <a:spcBef>
                <a:spcPts val="1500"/>
              </a:spcBef>
              <a:buSzPts val="2000"/>
            </a:pPr>
            <a:r>
              <a:rPr lang="en-US" dirty="0">
                <a:latin typeface="Libre Franklin Thin"/>
                <a:ea typeface="Libre Franklin Thin"/>
                <a:cs typeface="Libre Franklin Thin"/>
                <a:sym typeface="Libre Franklin Thin"/>
              </a:rPr>
              <a:t>How do you think service learning can benefit you and your community?</a:t>
            </a:r>
            <a:endParaRPr lang="en-US" dirty="0">
              <a:latin typeface="Libre Franklin Thin"/>
              <a:ea typeface="Libre Franklin Thin"/>
              <a:cs typeface="Libre Franklin Thin"/>
            </a:endParaRPr>
          </a:p>
          <a:p>
            <a:pPr marL="342900">
              <a:lnSpc>
                <a:spcPct val="100000"/>
              </a:lnSpc>
              <a:spcBef>
                <a:spcPts val="1500"/>
              </a:spcBef>
              <a:buSzPts val="2000"/>
            </a:pPr>
            <a:r>
              <a:rPr lang="en-US" dirty="0">
                <a:latin typeface="Libre Franklin Thin"/>
                <a:ea typeface="Libre Franklin Thin"/>
                <a:cs typeface="Libre Franklin Thin"/>
                <a:sym typeface="Libre Franklin Thin"/>
              </a:rPr>
              <a:t>After participating in today's service activity, what would like to learn more about or do (e.g., your Community Partner's mission, the issue or problem you encountered, additional service involvement)?</a:t>
            </a:r>
            <a:endParaRPr lang="en-US" dirty="0">
              <a:latin typeface="Libre Franklin Thin"/>
              <a:ea typeface="Libre Franklin Thin"/>
              <a:cs typeface="Libre Franklin Thi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4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75BC"/>
              </a:buClr>
              <a:buSzPts val="4400"/>
              <a:buFont typeface="Libre Franklin"/>
              <a:buNone/>
            </a:pPr>
            <a:r>
              <a:rPr lang="en-US" b="1" dirty="0">
                <a:solidFill>
                  <a:srgbClr val="0475B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Now What?</a:t>
            </a:r>
            <a:endParaRPr dirty="0"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838200" y="1670250"/>
            <a:ext cx="10165080" cy="4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000"/>
              </a:spcBef>
              <a:buSzPts val="2000"/>
              <a:buNone/>
            </a:pPr>
            <a:r>
              <a:rPr lang="en-US" dirty="0">
                <a:latin typeface="Libre Franklin Thin"/>
              </a:rPr>
              <a:t>On the back of our shirts, we have a Mother Colette quote: "</a:t>
            </a:r>
            <a:r>
              <a:rPr lang="en-US" b="1" dirty="0">
                <a:latin typeface="Libre Franklin Thin"/>
              </a:rPr>
              <a:t>In all things, Charity</a:t>
            </a:r>
            <a:r>
              <a:rPr lang="en-US" dirty="0">
                <a:latin typeface="Libre Franklin Thin"/>
              </a:rPr>
              <a:t>".  Charity comes from the Latin word, </a:t>
            </a:r>
            <a:r>
              <a:rPr lang="en-US" i="1" dirty="0">
                <a:latin typeface="Libre Franklin Thin"/>
              </a:rPr>
              <a:t>caritas, </a:t>
            </a:r>
            <a:r>
              <a:rPr lang="en-US" dirty="0">
                <a:latin typeface="Libre Franklin Thin"/>
              </a:rPr>
              <a:t>which describes a selfless and unconditional form of love grounded in the belief that everyone has intrinsic value.  </a:t>
            </a:r>
            <a:endParaRPr lang="en-US"/>
          </a:p>
          <a:p>
            <a:pPr marL="0" indent="0">
              <a:lnSpc>
                <a:spcPct val="100000"/>
              </a:lnSpc>
              <a:spcBef>
                <a:spcPts val="2000"/>
              </a:spcBef>
              <a:buSzPts val="2000"/>
              <a:buNone/>
            </a:pPr>
            <a:r>
              <a:rPr lang="en-US" dirty="0">
                <a:latin typeface="Libre Franklin Thin"/>
              </a:rPr>
              <a:t>After serving today, what does this quote mean to you?  How can you integrate it into other aspects of your life (e.g., relationships with family and friends, academic and/or personal interests and/or professional goals)?</a:t>
            </a: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4"/>
          <p:cNvSpPr/>
          <p:nvPr/>
        </p:nvSpPr>
        <p:spPr>
          <a:xfrm rot="5400000">
            <a:off x="3080046" y="-679157"/>
            <a:ext cx="50212" cy="4305303"/>
          </a:xfrm>
          <a:prstGeom prst="rect">
            <a:avLst/>
          </a:prstGeom>
          <a:solidFill>
            <a:srgbClr val="FFC2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-269875" y="5830093"/>
            <a:ext cx="12731750" cy="1325564"/>
          </a:xfrm>
          <a:prstGeom prst="rect">
            <a:avLst/>
          </a:prstGeom>
          <a:solidFill>
            <a:srgbClr val="0475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 descr="Text,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3" y="5510075"/>
            <a:ext cx="3189588" cy="1794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645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00dbadb-2a56-4688-ab44-32d3a5eae6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86ADE606CF5B4993EDE6E8B176B1A2" ma:contentTypeVersion="18" ma:contentTypeDescription="Create a new document." ma:contentTypeScope="" ma:versionID="c43e7211f82ce53cc5c212ec153c8d87">
  <xsd:schema xmlns:xsd="http://www.w3.org/2001/XMLSchema" xmlns:xs="http://www.w3.org/2001/XMLSchema" xmlns:p="http://schemas.microsoft.com/office/2006/metadata/properties" xmlns:ns3="f00dbadb-2a56-4688-ab44-32d3a5eae63c" xmlns:ns4="99c6194d-0b6f-426d-a3ed-97712f8d9d88" targetNamespace="http://schemas.microsoft.com/office/2006/metadata/properties" ma:root="true" ma:fieldsID="1cd6652cbba85a4fbf709c80280dcc6f" ns3:_="" ns4:_="">
    <xsd:import namespace="f00dbadb-2a56-4688-ab44-32d3a5eae63c"/>
    <xsd:import namespace="99c6194d-0b6f-426d-a3ed-97712f8d9d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0dbadb-2a56-4688-ab44-32d3a5eae6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6194d-0b6f-426d-a3ed-97712f8d9d8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5AA897-52C7-4E3B-B356-7509C871A447}">
  <ds:schemaRefs>
    <ds:schemaRef ds:uri="http://schemas.microsoft.com/office/2006/metadata/properties"/>
    <ds:schemaRef ds:uri="http://schemas.openxmlformats.org/package/2006/metadata/core-properties"/>
    <ds:schemaRef ds:uri="f00dbadb-2a56-4688-ab44-32d3a5eae63c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99c6194d-0b6f-426d-a3ed-97712f8d9d88"/>
  </ds:schemaRefs>
</ds:datastoreItem>
</file>

<file path=customXml/itemProps2.xml><?xml version="1.0" encoding="utf-8"?>
<ds:datastoreItem xmlns:ds="http://schemas.openxmlformats.org/officeDocument/2006/customXml" ds:itemID="{17430F69-221A-46DE-9BD1-15846CA72A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5517B2-D0A9-4D54-A8F9-4B857FC4F4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0dbadb-2a56-4688-ab44-32d3a5eae63c"/>
    <ds:schemaRef ds:uri="99c6194d-0b6f-426d-a3ed-97712f8d9d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421</Words>
  <Application>Microsoft Office PowerPoint</Application>
  <PresentationFormat>Widescreen</PresentationFormat>
  <Paragraphs>27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Welcome</vt:lpstr>
      <vt:lpstr>Reflection Questions</vt:lpstr>
      <vt:lpstr>What? So What? Now What? Model</vt:lpstr>
      <vt:lpstr>What? So What? Now What? Model</vt:lpstr>
      <vt:lpstr>What?</vt:lpstr>
      <vt:lpstr>So What?</vt:lpstr>
      <vt:lpstr>So What?</vt:lpstr>
      <vt:lpstr>Now What?</vt:lpstr>
      <vt:lpstr>Now What?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Portion Friary</dc:title>
  <dc:creator>Braidich, Shelby</dc:creator>
  <cp:lastModifiedBy>rachel wozniak</cp:lastModifiedBy>
  <cp:revision>153</cp:revision>
  <dcterms:created xsi:type="dcterms:W3CDTF">2021-06-28T12:51:18Z</dcterms:created>
  <dcterms:modified xsi:type="dcterms:W3CDTF">2024-09-23T18:04:37Z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0x0101003386ADE606CF5B4993EDE6E8B176B1A2</vt:lpwstr>
  </property>
</Properties>
</file>