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Libre Franklin" panose="020B0604020202020204" charset="0"/>
      <p:regular r:id="rId12"/>
      <p:bold r:id="rId13"/>
      <p:italic r:id="rId14"/>
      <p:boldItalic r:id="rId15"/>
    </p:embeddedFont>
    <p:embeddedFont>
      <p:font typeface="Libre Franklin Thin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CYJW3S762O4BuxpSo3js+7Cm1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828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612753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75BC"/>
              </a:buClr>
              <a:buSzPts val="6000"/>
              <a:buFont typeface="Libre Franklin"/>
              <a:buNone/>
            </a:pPr>
            <a:r>
              <a:rPr lang="en-US" b="1" dirty="0">
                <a:solidFill>
                  <a:srgbClr val="0475B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Reflection Questions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3999" y="3961244"/>
            <a:ext cx="5277854" cy="95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Franciscan Day of Caring</a:t>
            </a:r>
            <a:endParaRPr sz="3200" dirty="0"/>
          </a:p>
        </p:txBody>
      </p:sp>
      <p:sp>
        <p:nvSpPr>
          <p:cNvPr id="86" name="Google Shape;86;p1"/>
          <p:cNvSpPr/>
          <p:nvPr/>
        </p:nvSpPr>
        <p:spPr>
          <a:xfrm rot="-3823518">
            <a:off x="5941473" y="1360349"/>
            <a:ext cx="9660757" cy="5938277"/>
          </a:xfrm>
          <a:prstGeom prst="rect">
            <a:avLst/>
          </a:prstGeom>
          <a:solidFill>
            <a:srgbClr val="0475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1589878">
            <a:off x="7502089" y="-1032165"/>
            <a:ext cx="298884" cy="8627055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rot="5400000">
            <a:off x="2965704" y="2315911"/>
            <a:ext cx="50291" cy="2700301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Text,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3889" y="4717952"/>
            <a:ext cx="4616393" cy="2596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Logo, icon&#10;&#10;Description automatically generated"/>
          <p:cNvPicPr preferRelativeResize="0"/>
          <p:nvPr/>
        </p:nvPicPr>
        <p:blipFill rotWithShape="1">
          <a:blip r:embed="rId4">
            <a:alphaModFix amt="20000"/>
          </a:blip>
          <a:srcRect l="20937"/>
          <a:stretch/>
        </p:blipFill>
        <p:spPr>
          <a:xfrm>
            <a:off x="5971189" y="-2581151"/>
            <a:ext cx="14616873" cy="11291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75BC"/>
              </a:buClr>
              <a:buSzPts val="4400"/>
              <a:buFont typeface="Libre Franklin"/>
              <a:buNone/>
            </a:pPr>
            <a:r>
              <a:rPr lang="en-US" b="1" dirty="0">
                <a:solidFill>
                  <a:srgbClr val="0475B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What? So What? Now What? Model</a:t>
            </a:r>
            <a:endParaRPr dirty="0"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76250" y="1637025"/>
            <a:ext cx="10972800" cy="3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00100" indent="-571500">
              <a:lnSpc>
                <a:spcPct val="100000"/>
              </a:lnSpc>
              <a:spcBef>
                <a:spcPts val="2000"/>
              </a:spcBef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We are going to use the What? So What? Now What? Reflection Model to evaluate our service experience.</a:t>
            </a:r>
          </a:p>
          <a:p>
            <a:pPr marL="800100" indent="-571500">
              <a:lnSpc>
                <a:spcPct val="100000"/>
              </a:lnSpc>
              <a:spcBef>
                <a:spcPts val="2000"/>
              </a:spcBef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This method of critical reflection helps teams evaluate a shared experience and provides an opportunity for us to learn from </a:t>
            </a:r>
            <a:r>
              <a:rPr lang="en-US" sz="3200">
                <a:latin typeface="Libre Franklin Thin"/>
                <a:ea typeface="Libre Franklin Thin"/>
                <a:cs typeface="Libre Franklin Thin"/>
                <a:sym typeface="Libre Franklin Thin"/>
              </a:rPr>
              <a:t>each other.</a:t>
            </a:r>
            <a:endParaRPr sz="3200" dirty="0"/>
          </a:p>
        </p:txBody>
      </p:sp>
      <p:sp>
        <p:nvSpPr>
          <p:cNvPr id="97" name="Google Shape;97;p2"/>
          <p:cNvSpPr/>
          <p:nvPr/>
        </p:nvSpPr>
        <p:spPr>
          <a:xfrm rot="5400000">
            <a:off x="3080046" y="-679157"/>
            <a:ext cx="50212" cy="4305303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-269875" y="5830093"/>
            <a:ext cx="12731750" cy="1325564"/>
          </a:xfrm>
          <a:prstGeom prst="rect">
            <a:avLst/>
          </a:prstGeom>
          <a:solidFill>
            <a:srgbClr val="0475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Text,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3" y="5510075"/>
            <a:ext cx="3189588" cy="1794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75BC"/>
              </a:buClr>
              <a:buSzPts val="4400"/>
              <a:buFont typeface="Libre Franklin"/>
              <a:buNone/>
            </a:pPr>
            <a:r>
              <a:rPr lang="en-US" b="1" dirty="0">
                <a:solidFill>
                  <a:srgbClr val="0475BC"/>
                </a:solidFill>
                <a:latin typeface="Libre Franklin"/>
                <a:sym typeface="Libre Franklin"/>
              </a:rPr>
              <a:t>What?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769619" y="1690688"/>
            <a:ext cx="10652761" cy="4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000"/>
              <a:buFont typeface="Libre Franklin Thin"/>
              <a:buChar char="•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was our role at our Community Partner today?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000"/>
              <a:buFont typeface="Libre Franklin Thin"/>
              <a:buChar char="•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Why does our Community Partner exist? 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000"/>
              <a:buFont typeface="Libre Franklin Thin"/>
              <a:buChar char="•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issue in our community is being addressed or what population does our community partner serve?</a:t>
            </a:r>
            <a:endParaRPr sz="3200" dirty="0">
              <a:latin typeface="Libre Franklin Thin"/>
              <a:ea typeface="Libre Franklin Thin"/>
              <a:cs typeface="Libre Franklin Thin"/>
              <a:sym typeface="Libre Franklin Thi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Libre Franklin Thin"/>
              <a:ea typeface="Libre Franklin Thin"/>
              <a:cs typeface="Libre Franklin Thin"/>
              <a:sym typeface="Libre Franklin Thi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107" name="Google Shape;107;p3"/>
          <p:cNvSpPr/>
          <p:nvPr/>
        </p:nvSpPr>
        <p:spPr>
          <a:xfrm rot="5400000">
            <a:off x="3080046" y="-679157"/>
            <a:ext cx="50212" cy="4305303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-269875" y="5830093"/>
            <a:ext cx="12731750" cy="1325564"/>
          </a:xfrm>
          <a:prstGeom prst="rect">
            <a:avLst/>
          </a:prstGeom>
          <a:solidFill>
            <a:srgbClr val="0475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3" descr="Text,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3" y="5510075"/>
            <a:ext cx="3189588" cy="1794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75BC"/>
              </a:buClr>
              <a:buSzPts val="4400"/>
              <a:buFont typeface="Libre Franklin"/>
              <a:buNone/>
            </a:pPr>
            <a:r>
              <a:rPr lang="en-US" b="1" dirty="0">
                <a:solidFill>
                  <a:srgbClr val="0475B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So What?</a:t>
            </a:r>
            <a:endParaRPr dirty="0"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838200" y="1670250"/>
            <a:ext cx="10165080" cy="4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>
              <a:lnSpc>
                <a:spcPct val="100000"/>
              </a:lnSpc>
              <a:spcBef>
                <a:spcPts val="2000"/>
              </a:spcBef>
              <a:buSzPts val="2000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did you learn about your community today?</a:t>
            </a:r>
          </a:p>
          <a:p>
            <a:pPr marL="342900">
              <a:lnSpc>
                <a:spcPct val="100000"/>
              </a:lnSpc>
              <a:spcBef>
                <a:spcPts val="2000"/>
              </a:spcBef>
              <a:buSzPts val="2000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How was your experience different from what you expected?</a:t>
            </a:r>
          </a:p>
          <a:p>
            <a:pPr marL="342900">
              <a:lnSpc>
                <a:spcPct val="100000"/>
              </a:lnSpc>
              <a:spcBef>
                <a:spcPts val="2000"/>
              </a:spcBef>
              <a:buSzPts val="2000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How does your service experience relate to Hilbert’s Catholic Franciscan mission?  </a:t>
            </a:r>
          </a:p>
          <a:p>
            <a:pPr marL="342900">
              <a:lnSpc>
                <a:spcPct val="100000"/>
              </a:lnSpc>
              <a:spcBef>
                <a:spcPts val="2000"/>
              </a:spcBef>
              <a:buSzPts val="2000"/>
            </a:pPr>
            <a:r>
              <a:rPr lang="en-US" sz="3200" dirty="0">
                <a:latin typeface="Libre Franklin Thin"/>
                <a:ea typeface="Libre Franklin Thin"/>
                <a:cs typeface="Libre Franklin Thin"/>
                <a:sym typeface="Libre Franklin Thin"/>
              </a:rPr>
              <a:t>How does our service experience relate to your course work?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7" name="Google Shape;117;p4"/>
          <p:cNvSpPr/>
          <p:nvPr/>
        </p:nvSpPr>
        <p:spPr>
          <a:xfrm rot="5400000">
            <a:off x="3080046" y="-679157"/>
            <a:ext cx="50212" cy="4305303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-269875" y="5830093"/>
            <a:ext cx="12731750" cy="1325564"/>
          </a:xfrm>
          <a:prstGeom prst="rect">
            <a:avLst/>
          </a:prstGeom>
          <a:solidFill>
            <a:srgbClr val="0475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4" descr="Text,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3" y="5510075"/>
            <a:ext cx="3189588" cy="1794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89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75BC"/>
              </a:buClr>
              <a:buSzPts val="4400"/>
              <a:buFont typeface="Libre Franklin"/>
              <a:buNone/>
            </a:pPr>
            <a:r>
              <a:rPr lang="en-US" b="1" dirty="0">
                <a:solidFill>
                  <a:srgbClr val="0475BC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Now What?</a:t>
            </a:r>
            <a:endParaRPr dirty="0"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838200" y="1510241"/>
            <a:ext cx="10165080" cy="4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>
              <a:lnSpc>
                <a:spcPct val="100000"/>
              </a:lnSpc>
              <a:spcBef>
                <a:spcPts val="1500"/>
              </a:spcBef>
              <a:buSzPts val="2000"/>
            </a:pPr>
            <a:r>
              <a:rPr lang="en-US" dirty="0">
                <a:latin typeface="Libre Franklin Thin"/>
                <a:ea typeface="Libre Franklin Thin"/>
                <a:cs typeface="Libre Franklin Thin"/>
                <a:sym typeface="Libre Franklin Thin"/>
              </a:rPr>
              <a:t>How are your values expressed during community work like this?</a:t>
            </a:r>
          </a:p>
          <a:p>
            <a:pPr marL="342900">
              <a:lnSpc>
                <a:spcPct val="100000"/>
              </a:lnSpc>
              <a:spcBef>
                <a:spcPts val="1500"/>
              </a:spcBef>
              <a:buSzPts val="2000"/>
            </a:pPr>
            <a:r>
              <a:rPr lang="en-US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information about today could you share with your peers?</a:t>
            </a:r>
          </a:p>
          <a:p>
            <a:pPr marL="342900">
              <a:lnSpc>
                <a:spcPct val="100000"/>
              </a:lnSpc>
              <a:spcBef>
                <a:spcPts val="1500"/>
              </a:spcBef>
              <a:buSzPts val="2000"/>
            </a:pPr>
            <a:r>
              <a:rPr lang="en-US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are the benefits for getting involved in your community through service?</a:t>
            </a:r>
          </a:p>
          <a:p>
            <a:pPr marL="342900">
              <a:lnSpc>
                <a:spcPct val="100000"/>
              </a:lnSpc>
              <a:spcBef>
                <a:spcPts val="1500"/>
              </a:spcBef>
              <a:buSzPts val="2000"/>
            </a:pPr>
            <a:r>
              <a:rPr lang="en-US" dirty="0">
                <a:latin typeface="Libre Franklin Thin"/>
                <a:ea typeface="Libre Franklin Thin"/>
                <a:cs typeface="Libre Franklin Thin"/>
                <a:sym typeface="Libre Franklin Thin"/>
              </a:rPr>
              <a:t>What would like to learn more about related to this service experience?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7" name="Google Shape;117;p4"/>
          <p:cNvSpPr/>
          <p:nvPr/>
        </p:nvSpPr>
        <p:spPr>
          <a:xfrm rot="5400000">
            <a:off x="3080046" y="-679157"/>
            <a:ext cx="50212" cy="4305303"/>
          </a:xfrm>
          <a:prstGeom prst="rect">
            <a:avLst/>
          </a:prstGeom>
          <a:solidFill>
            <a:srgbClr val="FFC2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-269875" y="5830093"/>
            <a:ext cx="12731750" cy="1325564"/>
          </a:xfrm>
          <a:prstGeom prst="rect">
            <a:avLst/>
          </a:prstGeom>
          <a:solidFill>
            <a:srgbClr val="0475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4" descr="Text,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013" y="5510075"/>
            <a:ext cx="3189588" cy="1794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192</Words>
  <Application>Microsoft Office PowerPoint</Application>
  <PresentationFormat>Widescreen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Libre Franklin</vt:lpstr>
      <vt:lpstr>Calibri</vt:lpstr>
      <vt:lpstr>Libre Franklin Thin</vt:lpstr>
      <vt:lpstr>Office Theme</vt:lpstr>
      <vt:lpstr>Reflection Questions</vt:lpstr>
      <vt:lpstr>What? So What? Now What? Model</vt:lpstr>
      <vt:lpstr>What?</vt:lpstr>
      <vt:lpstr>So What?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Portion Friary</dc:title>
  <dc:creator>Braidich, Shelby</dc:creator>
  <cp:lastModifiedBy>user</cp:lastModifiedBy>
  <cp:revision>4</cp:revision>
  <dcterms:created xsi:type="dcterms:W3CDTF">2021-06-28T12:51:18Z</dcterms:created>
  <dcterms:modified xsi:type="dcterms:W3CDTF">2021-09-30T02:13:37Z</dcterms:modified>
</cp:coreProperties>
</file>