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57" r:id="rId4"/>
    <p:sldId id="263" r:id="rId5"/>
    <p:sldId id="258" r:id="rId6"/>
    <p:sldId id="260" r:id="rId7"/>
    <p:sldId id="261" r:id="rId8"/>
    <p:sldId id="259" r:id="rId9"/>
    <p:sldId id="262" r:id="rId10"/>
  </p:sldIdLst>
  <p:sldSz cx="12192000" cy="6858000"/>
  <p:notesSz cx="6858000" cy="9144000"/>
  <p:embeddedFontLst>
    <p:embeddedFont>
      <p:font typeface="Libre Franklin" pitchFamily="2" charset="0"/>
      <p:regular r:id="rId12"/>
      <p:bold r:id="rId13"/>
      <p:italic r:id="rId14"/>
      <p:boldItalic r:id="rId15"/>
    </p:embeddedFont>
    <p:embeddedFont>
      <p:font typeface="Libre Franklin Thin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4" roundtripDataSignature="AMtx7miCYJW3S762O4BuxpSo3js+7Cm1P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985503-9178-1F0B-720D-2D3C481AF3D9}" v="57" dt="2025-09-27T22:16:01.1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67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0711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1409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38280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424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3629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6127531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75BC"/>
              </a:buClr>
              <a:buSzPts val="6000"/>
              <a:buFont typeface="Libre Franklin"/>
              <a:buNone/>
            </a:pPr>
            <a:r>
              <a:rPr lang="en-US" b="1" dirty="0">
                <a:solidFill>
                  <a:srgbClr val="0475BC"/>
                </a:solidFill>
                <a:latin typeface="Libre Franklin"/>
                <a:sym typeface="Libre Franklin"/>
              </a:rPr>
              <a:t>Welcome</a:t>
            </a:r>
            <a:endParaRPr lang="en-US" b="1" dirty="0">
              <a:solidFill>
                <a:srgbClr val="0475BC"/>
              </a:solidFill>
              <a:latin typeface="Libre Franklin"/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3999" y="3961244"/>
            <a:ext cx="5277854" cy="953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3200" dirty="0">
                <a:latin typeface="Libre Franklin Thin"/>
                <a:ea typeface="Libre Franklin Thin"/>
                <a:cs typeface="Libre Franklin Thin"/>
                <a:sym typeface="Libre Franklin Thin"/>
              </a:rPr>
              <a:t>Franciscan Day of Caring</a:t>
            </a:r>
            <a:endParaRPr sz="3200" dirty="0"/>
          </a:p>
        </p:txBody>
      </p:sp>
      <p:sp>
        <p:nvSpPr>
          <p:cNvPr id="86" name="Google Shape;86;p1"/>
          <p:cNvSpPr/>
          <p:nvPr/>
        </p:nvSpPr>
        <p:spPr>
          <a:xfrm rot="-3823518">
            <a:off x="5941473" y="1360349"/>
            <a:ext cx="9660757" cy="5938277"/>
          </a:xfrm>
          <a:prstGeom prst="rect">
            <a:avLst/>
          </a:prstGeom>
          <a:solidFill>
            <a:srgbClr val="0475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 rot="1589878">
            <a:off x="7502089" y="-1032165"/>
            <a:ext cx="298884" cy="8627055"/>
          </a:xfrm>
          <a:prstGeom prst="rect">
            <a:avLst/>
          </a:prstGeom>
          <a:solidFill>
            <a:srgbClr val="FFC21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 rot="5400000">
            <a:off x="2965704" y="2315911"/>
            <a:ext cx="50291" cy="2700301"/>
          </a:xfrm>
          <a:prstGeom prst="rect">
            <a:avLst/>
          </a:prstGeom>
          <a:solidFill>
            <a:srgbClr val="FFC21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" descr="Text,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13889" y="4717952"/>
            <a:ext cx="4616393" cy="25967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 descr="Logo, icon&#10;&#10;Description automatically generated"/>
          <p:cNvPicPr preferRelativeResize="0"/>
          <p:nvPr/>
        </p:nvPicPr>
        <p:blipFill rotWithShape="1">
          <a:blip r:embed="rId4">
            <a:alphaModFix amt="20000"/>
          </a:blip>
          <a:srcRect l="20937"/>
          <a:stretch/>
        </p:blipFill>
        <p:spPr>
          <a:xfrm>
            <a:off x="5971189" y="-2581151"/>
            <a:ext cx="14616873" cy="112913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6127531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75BC"/>
              </a:buClr>
              <a:buSzPts val="6000"/>
              <a:buFont typeface="Libre Franklin"/>
              <a:buNone/>
            </a:pPr>
            <a:r>
              <a:rPr lang="en-US" b="1" dirty="0">
                <a:solidFill>
                  <a:srgbClr val="0475BC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Reflection Questions</a:t>
            </a:r>
            <a:endParaRPr dirty="0"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3999" y="3961244"/>
            <a:ext cx="5277854" cy="953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3200" dirty="0">
                <a:latin typeface="Libre Franklin Thin"/>
                <a:ea typeface="Libre Franklin Thin"/>
                <a:cs typeface="Libre Franklin Thin"/>
                <a:sym typeface="Libre Franklin Thin"/>
              </a:rPr>
              <a:t>Franciscan Day of Caring</a:t>
            </a:r>
            <a:endParaRPr sz="3200" dirty="0"/>
          </a:p>
        </p:txBody>
      </p:sp>
      <p:sp>
        <p:nvSpPr>
          <p:cNvPr id="86" name="Google Shape;86;p1"/>
          <p:cNvSpPr/>
          <p:nvPr/>
        </p:nvSpPr>
        <p:spPr>
          <a:xfrm rot="-3823518">
            <a:off x="5941473" y="1360349"/>
            <a:ext cx="9660757" cy="5938277"/>
          </a:xfrm>
          <a:prstGeom prst="rect">
            <a:avLst/>
          </a:prstGeom>
          <a:solidFill>
            <a:srgbClr val="0475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 rot="1589878">
            <a:off x="7502089" y="-1032165"/>
            <a:ext cx="298884" cy="8627055"/>
          </a:xfrm>
          <a:prstGeom prst="rect">
            <a:avLst/>
          </a:prstGeom>
          <a:solidFill>
            <a:srgbClr val="FFC21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 rot="5400000">
            <a:off x="2965704" y="2315911"/>
            <a:ext cx="50291" cy="2700301"/>
          </a:xfrm>
          <a:prstGeom prst="rect">
            <a:avLst/>
          </a:prstGeom>
          <a:solidFill>
            <a:srgbClr val="FFC21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" descr="Text,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13889" y="4717952"/>
            <a:ext cx="4616393" cy="25967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 descr="Logo, icon&#10;&#10;Description automatically generated"/>
          <p:cNvPicPr preferRelativeResize="0"/>
          <p:nvPr/>
        </p:nvPicPr>
        <p:blipFill rotWithShape="1">
          <a:blip r:embed="rId4">
            <a:alphaModFix amt="20000"/>
          </a:blip>
          <a:srcRect l="20937"/>
          <a:stretch/>
        </p:blipFill>
        <p:spPr>
          <a:xfrm>
            <a:off x="5971189" y="-2581151"/>
            <a:ext cx="14616873" cy="112913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716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75BC"/>
              </a:buClr>
              <a:buSzPts val="4400"/>
              <a:buFont typeface="Libre Franklin"/>
              <a:buNone/>
            </a:pPr>
            <a:r>
              <a:rPr lang="en-US" b="1" dirty="0">
                <a:solidFill>
                  <a:srgbClr val="0475BC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What? So What? Now What? Model</a:t>
            </a:r>
            <a:endParaRPr dirty="0"/>
          </a:p>
        </p:txBody>
      </p:sp>
      <p:sp>
        <p:nvSpPr>
          <p:cNvPr id="96" name="Google Shape;96;p2"/>
          <p:cNvSpPr txBox="1">
            <a:spLocks noGrp="1"/>
          </p:cNvSpPr>
          <p:nvPr>
            <p:ph type="body" idx="1"/>
          </p:nvPr>
        </p:nvSpPr>
        <p:spPr>
          <a:xfrm>
            <a:off x="476250" y="1637025"/>
            <a:ext cx="10972800" cy="35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indent="0">
              <a:lnSpc>
                <a:spcPct val="100000"/>
              </a:lnSpc>
              <a:spcBef>
                <a:spcPts val="2000"/>
              </a:spcBef>
              <a:buNone/>
            </a:pPr>
            <a:r>
              <a:rPr lang="en-US" sz="3200" dirty="0">
                <a:latin typeface="Libre Franklin Thin"/>
              </a:rPr>
              <a:t>As you enjoy your lunch, please discuss the printed reflection questions in small groups (2-4 students).  </a:t>
            </a:r>
            <a:endParaRPr lang="en-US" dirty="0"/>
          </a:p>
          <a:p>
            <a:pPr marL="228600" indent="0">
              <a:lnSpc>
                <a:spcPct val="100000"/>
              </a:lnSpc>
              <a:spcBef>
                <a:spcPts val="2000"/>
              </a:spcBef>
              <a:buNone/>
            </a:pPr>
            <a:r>
              <a:rPr lang="en-US" sz="3200" dirty="0">
                <a:latin typeface="Libre Franklin Thin"/>
              </a:rPr>
              <a:t>Please be respectful and engaged and encourage each group member’s participation.  Your site leader will bring your team together to share highlights of your discussion.  </a:t>
            </a:r>
            <a:endParaRPr lang="en-US"/>
          </a:p>
          <a:p>
            <a:pPr marL="228600" indent="0">
              <a:lnSpc>
                <a:spcPct val="100000"/>
              </a:lnSpc>
              <a:spcBef>
                <a:spcPts val="2000"/>
              </a:spcBef>
              <a:buNone/>
            </a:pPr>
            <a:endParaRPr lang="en-US" sz="3200" dirty="0">
              <a:latin typeface="Libre Franklin Thin"/>
            </a:endParaRPr>
          </a:p>
        </p:txBody>
      </p:sp>
      <p:sp>
        <p:nvSpPr>
          <p:cNvPr id="97" name="Google Shape;97;p2"/>
          <p:cNvSpPr/>
          <p:nvPr/>
        </p:nvSpPr>
        <p:spPr>
          <a:xfrm rot="5400000">
            <a:off x="3080046" y="-679157"/>
            <a:ext cx="50212" cy="4305303"/>
          </a:xfrm>
          <a:prstGeom prst="rect">
            <a:avLst/>
          </a:prstGeom>
          <a:solidFill>
            <a:srgbClr val="FFC21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-269875" y="5830093"/>
            <a:ext cx="12731750" cy="1325564"/>
          </a:xfrm>
          <a:prstGeom prst="rect">
            <a:avLst/>
          </a:prstGeom>
          <a:solidFill>
            <a:srgbClr val="0475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2" descr="Text,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8013" y="5510075"/>
            <a:ext cx="3189588" cy="17941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75BC"/>
              </a:buClr>
              <a:buSzPts val="4400"/>
              <a:buFont typeface="Libre Franklin"/>
              <a:buNone/>
            </a:pPr>
            <a:r>
              <a:rPr lang="en-US" b="1" dirty="0">
                <a:solidFill>
                  <a:srgbClr val="0475BC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What? So What? Now What? Model</a:t>
            </a:r>
            <a:endParaRPr dirty="0"/>
          </a:p>
        </p:txBody>
      </p:sp>
      <p:sp>
        <p:nvSpPr>
          <p:cNvPr id="96" name="Google Shape;96;p2"/>
          <p:cNvSpPr txBox="1">
            <a:spLocks noGrp="1"/>
          </p:cNvSpPr>
          <p:nvPr>
            <p:ph type="body" idx="1"/>
          </p:nvPr>
        </p:nvSpPr>
        <p:spPr>
          <a:xfrm>
            <a:off x="476250" y="1637025"/>
            <a:ext cx="10972800" cy="35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indent="0">
              <a:buNone/>
            </a:pPr>
            <a:r>
              <a:rPr lang="en-US" sz="3200" dirty="0">
                <a:latin typeface="Libre Franklin Thin"/>
              </a:rPr>
              <a:t>For your reflection, you used the What? So What? Now What? Reflection Model to evaluate our service experience.  </a:t>
            </a:r>
            <a:endParaRPr lang="en-US"/>
          </a:p>
          <a:p>
            <a:pPr indent="0">
              <a:buNone/>
            </a:pPr>
            <a:r>
              <a:rPr lang="en-US" sz="3200" dirty="0">
                <a:latin typeface="Libre Franklin Thin"/>
              </a:rPr>
              <a:t>This method of critical reflection helps teams evaluate a shared experience and provides an opportunity for us to learn from each other.</a:t>
            </a:r>
          </a:p>
          <a:p>
            <a:pPr marL="228600" indent="0">
              <a:lnSpc>
                <a:spcPct val="100000"/>
              </a:lnSpc>
              <a:spcBef>
                <a:spcPts val="2000"/>
              </a:spcBef>
              <a:buNone/>
            </a:pPr>
            <a:endParaRPr lang="en-US" sz="3200" dirty="0">
              <a:latin typeface="Libre Franklin Thin"/>
            </a:endParaRPr>
          </a:p>
          <a:p>
            <a:pPr marL="228600" indent="0">
              <a:lnSpc>
                <a:spcPct val="100000"/>
              </a:lnSpc>
              <a:spcBef>
                <a:spcPts val="2000"/>
              </a:spcBef>
              <a:buNone/>
            </a:pPr>
            <a:endParaRPr lang="en-US" sz="3200" dirty="0">
              <a:latin typeface="Libre Franklin Thin"/>
            </a:endParaRPr>
          </a:p>
        </p:txBody>
      </p:sp>
      <p:sp>
        <p:nvSpPr>
          <p:cNvPr id="97" name="Google Shape;97;p2"/>
          <p:cNvSpPr/>
          <p:nvPr/>
        </p:nvSpPr>
        <p:spPr>
          <a:xfrm rot="5400000">
            <a:off x="3080046" y="-679157"/>
            <a:ext cx="50212" cy="4305303"/>
          </a:xfrm>
          <a:prstGeom prst="rect">
            <a:avLst/>
          </a:prstGeom>
          <a:solidFill>
            <a:srgbClr val="FFC21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-269875" y="5830093"/>
            <a:ext cx="12731750" cy="1325564"/>
          </a:xfrm>
          <a:prstGeom prst="rect">
            <a:avLst/>
          </a:prstGeom>
          <a:solidFill>
            <a:srgbClr val="0475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2" descr="Text,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8013" y="5510075"/>
            <a:ext cx="3189588" cy="17941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3281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75BC"/>
              </a:buClr>
              <a:buSzPts val="4400"/>
              <a:buFont typeface="Libre Franklin"/>
              <a:buNone/>
            </a:pPr>
            <a:r>
              <a:rPr lang="en-US" b="1" dirty="0">
                <a:solidFill>
                  <a:srgbClr val="0475BC"/>
                </a:solidFill>
                <a:latin typeface="Libre Franklin"/>
                <a:sym typeface="Libre Franklin"/>
              </a:rPr>
              <a:t>What?</a:t>
            </a:r>
            <a:endParaRPr dirty="0"/>
          </a:p>
        </p:txBody>
      </p:sp>
      <p:sp>
        <p:nvSpPr>
          <p:cNvPr id="106" name="Google Shape;106;p3"/>
          <p:cNvSpPr txBox="1">
            <a:spLocks noGrp="1"/>
          </p:cNvSpPr>
          <p:nvPr>
            <p:ph type="body" idx="1"/>
          </p:nvPr>
        </p:nvSpPr>
        <p:spPr>
          <a:xfrm>
            <a:off x="769619" y="1690688"/>
            <a:ext cx="10652761" cy="4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indent="-355600">
              <a:lnSpc>
                <a:spcPct val="100000"/>
              </a:lnSpc>
              <a:spcBef>
                <a:spcPts val="2000"/>
              </a:spcBef>
              <a:buSzPts val="2000"/>
              <a:buFont typeface="Libre Franklin Thin"/>
              <a:buChar char="•"/>
            </a:pPr>
            <a:r>
              <a:rPr lang="en-US" sz="3200" dirty="0">
                <a:latin typeface="Libre Franklin Thin"/>
                <a:ea typeface="Libre Franklin Thin"/>
                <a:cs typeface="Libre Franklin Thin"/>
                <a:sym typeface="Libre Franklin Thin"/>
              </a:rPr>
              <a:t>What issue in our community is being addressed by our Community Partner or what population does our Community Partner serve?</a:t>
            </a:r>
          </a:p>
          <a:p>
            <a:pPr indent="-355600">
              <a:lnSpc>
                <a:spcPct val="100000"/>
              </a:lnSpc>
              <a:spcBef>
                <a:spcPts val="2000"/>
              </a:spcBef>
              <a:buSzPts val="2000"/>
              <a:buFont typeface="Libre Franklin Thin"/>
              <a:buChar char="•"/>
            </a:pPr>
            <a:r>
              <a:rPr lang="en-US" sz="3200" dirty="0">
                <a:latin typeface="Libre Franklin Thin"/>
                <a:ea typeface="Libre Franklin Thin"/>
                <a:cs typeface="Libre Franklin Thin"/>
                <a:sym typeface="Libre Franklin Thin"/>
              </a:rPr>
              <a:t>What was our role at our Community Partner today?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>
              <a:latin typeface="Libre Franklin Thin"/>
              <a:ea typeface="Libre Franklin Thin"/>
              <a:cs typeface="Libre Franklin Thin"/>
              <a:sym typeface="Libre Franklin Thin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>
              <a:latin typeface="Libre Franklin Thin"/>
              <a:ea typeface="Libre Franklin Thin"/>
              <a:cs typeface="Libre Franklin Thin"/>
              <a:sym typeface="Libre Franklin Thin"/>
            </a:endParaRPr>
          </a:p>
        </p:txBody>
      </p:sp>
      <p:sp>
        <p:nvSpPr>
          <p:cNvPr id="107" name="Google Shape;107;p3"/>
          <p:cNvSpPr/>
          <p:nvPr/>
        </p:nvSpPr>
        <p:spPr>
          <a:xfrm rot="5400000">
            <a:off x="3080046" y="-679157"/>
            <a:ext cx="50212" cy="4305303"/>
          </a:xfrm>
          <a:prstGeom prst="rect">
            <a:avLst/>
          </a:prstGeom>
          <a:solidFill>
            <a:srgbClr val="FFC21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/>
          <p:nvPr/>
        </p:nvSpPr>
        <p:spPr>
          <a:xfrm>
            <a:off x="-269875" y="5830093"/>
            <a:ext cx="12731750" cy="1325564"/>
          </a:xfrm>
          <a:prstGeom prst="rect">
            <a:avLst/>
          </a:prstGeom>
          <a:solidFill>
            <a:srgbClr val="0475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9" name="Google Shape;109;p3" descr="Text,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8013" y="5510075"/>
            <a:ext cx="3189588" cy="17941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75BC"/>
              </a:buClr>
              <a:buSzPts val="4400"/>
              <a:buFont typeface="Libre Franklin"/>
              <a:buNone/>
            </a:pPr>
            <a:r>
              <a:rPr lang="en-US" b="1" dirty="0">
                <a:solidFill>
                  <a:srgbClr val="0475BC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So What?</a:t>
            </a:r>
            <a:endParaRPr dirty="0"/>
          </a:p>
        </p:txBody>
      </p:sp>
      <p:sp>
        <p:nvSpPr>
          <p:cNvPr id="116" name="Google Shape;116;p4"/>
          <p:cNvSpPr txBox="1">
            <a:spLocks noGrp="1"/>
          </p:cNvSpPr>
          <p:nvPr>
            <p:ph type="body" idx="1"/>
          </p:nvPr>
        </p:nvSpPr>
        <p:spPr>
          <a:xfrm>
            <a:off x="838200" y="1670250"/>
            <a:ext cx="10165080" cy="4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>
              <a:lnSpc>
                <a:spcPct val="100000"/>
              </a:lnSpc>
              <a:spcBef>
                <a:spcPts val="2000"/>
              </a:spcBef>
              <a:buSzPts val="2000"/>
            </a:pPr>
            <a:r>
              <a:rPr lang="en-US" sz="3200" dirty="0">
                <a:latin typeface="Libre Franklin Thin"/>
                <a:ea typeface="Libre Franklin Thin"/>
                <a:cs typeface="Libre Franklin Thin"/>
                <a:sym typeface="Libre Franklin Thin"/>
              </a:rPr>
              <a:t>What did you learn about your community today?</a:t>
            </a:r>
          </a:p>
          <a:p>
            <a:pPr marL="342900">
              <a:lnSpc>
                <a:spcPct val="100000"/>
              </a:lnSpc>
              <a:spcBef>
                <a:spcPts val="2000"/>
              </a:spcBef>
              <a:buSzPts val="2000"/>
            </a:pPr>
            <a:r>
              <a:rPr lang="en-US" sz="3200" dirty="0">
                <a:latin typeface="Libre Franklin Thin"/>
                <a:ea typeface="Libre Franklin Thin"/>
                <a:cs typeface="Libre Franklin Thin"/>
                <a:sym typeface="Libre Franklin Thin"/>
              </a:rPr>
              <a:t>How did the role you played today help support the Community Partner’s mission?</a:t>
            </a:r>
          </a:p>
          <a:p>
            <a:pPr marL="342900">
              <a:lnSpc>
                <a:spcPct val="100000"/>
              </a:lnSpc>
              <a:spcBef>
                <a:spcPts val="2000"/>
              </a:spcBef>
              <a:buSzPts val="2000"/>
            </a:pPr>
            <a:r>
              <a:rPr lang="en-US" sz="3200" dirty="0">
                <a:latin typeface="Libre Franklin Thin"/>
                <a:ea typeface="Libre Franklin Thin"/>
                <a:cs typeface="Libre Franklin Thin"/>
                <a:sym typeface="Libre Franklin Thin"/>
              </a:rPr>
              <a:t>How was your experience different from what you expected?</a:t>
            </a:r>
          </a:p>
          <a:p>
            <a:pPr marL="0" indent="0">
              <a:spcBef>
                <a:spcPts val="0"/>
              </a:spcBef>
              <a:buSzPts val="2000"/>
              <a:buNone/>
            </a:pPr>
            <a:endParaRPr lang="en-US" sz="2000" dirty="0">
              <a:latin typeface="Libre Franklin"/>
            </a:endParaRPr>
          </a:p>
        </p:txBody>
      </p:sp>
      <p:sp>
        <p:nvSpPr>
          <p:cNvPr id="117" name="Google Shape;117;p4"/>
          <p:cNvSpPr/>
          <p:nvPr/>
        </p:nvSpPr>
        <p:spPr>
          <a:xfrm rot="5400000">
            <a:off x="3080046" y="-679157"/>
            <a:ext cx="50212" cy="4305303"/>
          </a:xfrm>
          <a:prstGeom prst="rect">
            <a:avLst/>
          </a:prstGeom>
          <a:solidFill>
            <a:srgbClr val="FFC21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/>
          <p:nvPr/>
        </p:nvSpPr>
        <p:spPr>
          <a:xfrm>
            <a:off x="-269875" y="5830093"/>
            <a:ext cx="12731750" cy="1325564"/>
          </a:xfrm>
          <a:prstGeom prst="rect">
            <a:avLst/>
          </a:prstGeom>
          <a:solidFill>
            <a:srgbClr val="0475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" name="Google Shape;119;p4" descr="Text,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8013" y="5510075"/>
            <a:ext cx="3189588" cy="17941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4893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75BC"/>
              </a:buClr>
              <a:buSzPts val="4400"/>
              <a:buFont typeface="Libre Franklin"/>
              <a:buNone/>
            </a:pPr>
            <a:r>
              <a:rPr lang="en-US" b="1" dirty="0">
                <a:solidFill>
                  <a:srgbClr val="0475BC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So What?</a:t>
            </a:r>
            <a:endParaRPr dirty="0"/>
          </a:p>
        </p:txBody>
      </p:sp>
      <p:sp>
        <p:nvSpPr>
          <p:cNvPr id="116" name="Google Shape;116;p4"/>
          <p:cNvSpPr txBox="1">
            <a:spLocks noGrp="1"/>
          </p:cNvSpPr>
          <p:nvPr>
            <p:ph type="body" idx="1"/>
          </p:nvPr>
        </p:nvSpPr>
        <p:spPr>
          <a:xfrm>
            <a:off x="838200" y="1670250"/>
            <a:ext cx="10165080" cy="4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>
              <a:lnSpc>
                <a:spcPct val="100000"/>
              </a:lnSpc>
              <a:spcBef>
                <a:spcPts val="2000"/>
              </a:spcBef>
              <a:buSzPts val="2000"/>
            </a:pPr>
            <a:r>
              <a:rPr lang="en-US" sz="3200" dirty="0">
                <a:latin typeface="Libre Franklin Thin"/>
                <a:sym typeface="Libre Franklin Thin"/>
              </a:rPr>
              <a:t>How do you think your service work has made Hilbert’s Catholic Franciscan mission and values “come alive”?</a:t>
            </a:r>
            <a:endParaRPr lang="en-US" sz="3200">
              <a:latin typeface="Libre Franklin Thin"/>
            </a:endParaRPr>
          </a:p>
          <a:p>
            <a:pPr marL="342900">
              <a:lnSpc>
                <a:spcPct val="100000"/>
              </a:lnSpc>
              <a:spcBef>
                <a:spcPts val="2000"/>
              </a:spcBef>
              <a:buSzPts val="2000"/>
            </a:pPr>
            <a:r>
              <a:rPr lang="en-US" sz="3200" dirty="0">
                <a:latin typeface="Libre Franklin Thin"/>
                <a:ea typeface="Libre Franklin Thin"/>
                <a:cs typeface="Libre Franklin Thin"/>
              </a:rPr>
              <a:t>How can you connect your service work to specific ideas or moments in the life stories of St. Francis and/or St. Clare?</a:t>
            </a:r>
            <a:endParaRPr lang="en-US" sz="3200" dirty="0">
              <a:latin typeface="Libre Franklin Thin"/>
              <a:ea typeface="Libre Franklin Thin"/>
              <a:cs typeface="Libre Franklin Thin"/>
              <a:sym typeface="Libre Franklin Thin"/>
            </a:endParaRPr>
          </a:p>
          <a:p>
            <a:pPr marL="0" indent="0">
              <a:spcBef>
                <a:spcPts val="0"/>
              </a:spcBef>
              <a:buSzPts val="2000"/>
              <a:buNone/>
            </a:pPr>
            <a:endParaRPr sz="2000" dirty="0"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17" name="Google Shape;117;p4"/>
          <p:cNvSpPr/>
          <p:nvPr/>
        </p:nvSpPr>
        <p:spPr>
          <a:xfrm rot="5400000">
            <a:off x="3080046" y="-679157"/>
            <a:ext cx="50212" cy="4305303"/>
          </a:xfrm>
          <a:prstGeom prst="rect">
            <a:avLst/>
          </a:prstGeom>
          <a:solidFill>
            <a:srgbClr val="FFC21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/>
          <p:nvPr/>
        </p:nvSpPr>
        <p:spPr>
          <a:xfrm>
            <a:off x="-269875" y="5830093"/>
            <a:ext cx="12731750" cy="1325564"/>
          </a:xfrm>
          <a:prstGeom prst="rect">
            <a:avLst/>
          </a:prstGeom>
          <a:solidFill>
            <a:srgbClr val="0475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" name="Google Shape;119;p4" descr="Text,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8013" y="5510075"/>
            <a:ext cx="3189588" cy="17941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1813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75BC"/>
              </a:buClr>
              <a:buSzPts val="4400"/>
              <a:buFont typeface="Libre Franklin"/>
              <a:buNone/>
            </a:pPr>
            <a:r>
              <a:rPr lang="en-US" b="1" dirty="0">
                <a:solidFill>
                  <a:srgbClr val="0475BC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Now What?</a:t>
            </a:r>
            <a:endParaRPr dirty="0"/>
          </a:p>
        </p:txBody>
      </p:sp>
      <p:sp>
        <p:nvSpPr>
          <p:cNvPr id="116" name="Google Shape;116;p4"/>
          <p:cNvSpPr txBox="1">
            <a:spLocks noGrp="1"/>
          </p:cNvSpPr>
          <p:nvPr>
            <p:ph type="body" idx="1"/>
          </p:nvPr>
        </p:nvSpPr>
        <p:spPr>
          <a:xfrm>
            <a:off x="838200" y="1510241"/>
            <a:ext cx="10165080" cy="4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>
              <a:lnSpc>
                <a:spcPct val="100000"/>
              </a:lnSpc>
              <a:spcBef>
                <a:spcPts val="1500"/>
              </a:spcBef>
              <a:buSzPts val="2000"/>
            </a:pPr>
            <a:r>
              <a:rPr lang="en-US" dirty="0">
                <a:latin typeface="Libre Franklin Thin"/>
                <a:ea typeface="Libre Franklin Thin"/>
                <a:cs typeface="Libre Franklin Thin"/>
                <a:sym typeface="Libre Franklin Thin"/>
              </a:rPr>
              <a:t>Consider your personal values: How did they affect your decision to join this service group, and how did you express them through your work with the Community Partner?</a:t>
            </a:r>
          </a:p>
          <a:p>
            <a:pPr marL="342900">
              <a:lnSpc>
                <a:spcPct val="100000"/>
              </a:lnSpc>
              <a:spcBef>
                <a:spcPts val="1500"/>
              </a:spcBef>
              <a:buSzPts val="2000"/>
            </a:pPr>
            <a:r>
              <a:rPr lang="en-US" dirty="0">
                <a:latin typeface="Libre Franklin Thin"/>
                <a:ea typeface="Libre Franklin Thin"/>
                <a:cs typeface="Libre Franklin Thin"/>
                <a:sym typeface="Libre Franklin Thin"/>
              </a:rPr>
              <a:t>How do you think service learning can benefit you and your community?</a:t>
            </a:r>
            <a:endParaRPr lang="en-US" dirty="0">
              <a:latin typeface="Libre Franklin Thin"/>
              <a:ea typeface="Libre Franklin Thin"/>
              <a:cs typeface="Libre Franklin Thin"/>
            </a:endParaRPr>
          </a:p>
          <a:p>
            <a:pPr marL="342900">
              <a:lnSpc>
                <a:spcPct val="100000"/>
              </a:lnSpc>
              <a:spcBef>
                <a:spcPts val="1500"/>
              </a:spcBef>
              <a:buSzPts val="2000"/>
            </a:pPr>
            <a:r>
              <a:rPr lang="en-US" dirty="0">
                <a:latin typeface="Libre Franklin Thin"/>
                <a:ea typeface="Libre Franklin Thin"/>
                <a:cs typeface="Libre Franklin Thin"/>
                <a:sym typeface="Libre Franklin Thin"/>
              </a:rPr>
              <a:t>After participating in today's service activity, what would like to learn more about or do (e.g., your Community Partner's mission, the issue or problem you encountered, additional service involvement)?</a:t>
            </a:r>
            <a:endParaRPr lang="en-US" dirty="0">
              <a:latin typeface="Libre Franklin Thin"/>
              <a:ea typeface="Libre Franklin Thin"/>
              <a:cs typeface="Libre Franklin Thin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17" name="Google Shape;117;p4"/>
          <p:cNvSpPr/>
          <p:nvPr/>
        </p:nvSpPr>
        <p:spPr>
          <a:xfrm rot="5400000">
            <a:off x="3080046" y="-679157"/>
            <a:ext cx="50212" cy="4305303"/>
          </a:xfrm>
          <a:prstGeom prst="rect">
            <a:avLst/>
          </a:prstGeom>
          <a:solidFill>
            <a:srgbClr val="FFC21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/>
          <p:nvPr/>
        </p:nvSpPr>
        <p:spPr>
          <a:xfrm>
            <a:off x="-269875" y="5830093"/>
            <a:ext cx="12731750" cy="1325564"/>
          </a:xfrm>
          <a:prstGeom prst="rect">
            <a:avLst/>
          </a:prstGeom>
          <a:solidFill>
            <a:srgbClr val="0475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" name="Google Shape;119;p4" descr="Text,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8013" y="5510075"/>
            <a:ext cx="3189588" cy="17941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475BC"/>
              </a:buClr>
              <a:buSzPts val="4400"/>
              <a:buFont typeface="Libre Franklin"/>
              <a:buNone/>
            </a:pPr>
            <a:r>
              <a:rPr lang="en-US" b="1" dirty="0">
                <a:solidFill>
                  <a:srgbClr val="0475BC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Now What?</a:t>
            </a:r>
            <a:endParaRPr dirty="0"/>
          </a:p>
        </p:txBody>
      </p:sp>
      <p:sp>
        <p:nvSpPr>
          <p:cNvPr id="116" name="Google Shape;116;p4"/>
          <p:cNvSpPr txBox="1">
            <a:spLocks noGrp="1"/>
          </p:cNvSpPr>
          <p:nvPr>
            <p:ph type="body" idx="1"/>
          </p:nvPr>
        </p:nvSpPr>
        <p:spPr>
          <a:xfrm>
            <a:off x="838200" y="1670250"/>
            <a:ext cx="10165080" cy="4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000"/>
              </a:spcBef>
              <a:buSzPts val="2000"/>
              <a:buNone/>
            </a:pPr>
            <a:r>
              <a:rPr lang="en-US" dirty="0">
                <a:latin typeface="Libre Franklin Thin"/>
              </a:rPr>
              <a:t>In West Herr Atrium there is a painting with a quote from Mother Colette Hilbert: "</a:t>
            </a:r>
            <a:r>
              <a:rPr lang="en-US" b="1" dirty="0">
                <a:latin typeface="Libre Franklin Thin"/>
              </a:rPr>
              <a:t>In all things, Charity</a:t>
            </a:r>
            <a:r>
              <a:rPr lang="en-US" dirty="0">
                <a:latin typeface="Libre Franklin Thin"/>
              </a:rPr>
              <a:t>".  Charity comes from the Latin word, </a:t>
            </a:r>
            <a:r>
              <a:rPr lang="en-US" i="1" dirty="0">
                <a:latin typeface="Libre Franklin Thin"/>
              </a:rPr>
              <a:t>caritas, </a:t>
            </a:r>
            <a:r>
              <a:rPr lang="en-US" dirty="0">
                <a:latin typeface="Libre Franklin Thin"/>
              </a:rPr>
              <a:t>which describes a selfless and unconditional form of love grounded in the belief that everyone has intrinsic value.  </a:t>
            </a:r>
            <a:endParaRPr lang="en-US"/>
          </a:p>
          <a:p>
            <a:pPr marL="0" indent="0">
              <a:lnSpc>
                <a:spcPct val="100000"/>
              </a:lnSpc>
              <a:spcBef>
                <a:spcPts val="2000"/>
              </a:spcBef>
              <a:buSzPts val="2000"/>
              <a:buNone/>
            </a:pPr>
            <a:r>
              <a:rPr lang="en-US" dirty="0">
                <a:latin typeface="Libre Franklin Thin"/>
              </a:rPr>
              <a:t>After serving today, what does this quote mean to you?  How can you integrate it into other aspects of your life (e.g., relationships with family and friends, academic and/or personal interests and/or professional goals)?</a:t>
            </a:r>
            <a:endParaRPr lang="en-US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17" name="Google Shape;117;p4"/>
          <p:cNvSpPr/>
          <p:nvPr/>
        </p:nvSpPr>
        <p:spPr>
          <a:xfrm rot="5400000">
            <a:off x="3080046" y="-679157"/>
            <a:ext cx="50212" cy="4305303"/>
          </a:xfrm>
          <a:prstGeom prst="rect">
            <a:avLst/>
          </a:prstGeom>
          <a:solidFill>
            <a:srgbClr val="FFC21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/>
          <p:nvPr/>
        </p:nvSpPr>
        <p:spPr>
          <a:xfrm>
            <a:off x="-269875" y="5830093"/>
            <a:ext cx="12731750" cy="1325564"/>
          </a:xfrm>
          <a:prstGeom prst="rect">
            <a:avLst/>
          </a:prstGeom>
          <a:solidFill>
            <a:srgbClr val="0475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" name="Google Shape;119;p4" descr="Text,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8013" y="5510075"/>
            <a:ext cx="3189588" cy="17941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6453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198</Words>
  <Application>Microsoft Office PowerPoint</Application>
  <PresentationFormat>Widescreen</PresentationFormat>
  <Paragraphs>19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Welcome</vt:lpstr>
      <vt:lpstr>Reflection Questions</vt:lpstr>
      <vt:lpstr>What? So What? Now What? Model</vt:lpstr>
      <vt:lpstr>What? So What? Now What? Model</vt:lpstr>
      <vt:lpstr>What?</vt:lpstr>
      <vt:lpstr>So What?</vt:lpstr>
      <vt:lpstr>So What?</vt:lpstr>
      <vt:lpstr>Now What?</vt:lpstr>
      <vt:lpstr>Now What?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Little Portion Friary</dc:title>
  <dc:creator>Braidich, Shelby</dc:creator>
  <cp:lastModifiedBy>Wozniak, Rachel</cp:lastModifiedBy>
  <cp:revision>160</cp:revision>
  <dcterms:created xsi:type="dcterms:W3CDTF">2021-06-28T12:51:18Z</dcterms:created>
  <dcterms:modified xsi:type="dcterms:W3CDTF">2025-09-29T15:30:29Z</dcterms:modified>
</cp:coreProperties>
</file>